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theme/themeOverride2.xml" ContentType="application/vnd.openxmlformats-officedocument.themeOverrid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0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handoutMasterIdLst>
    <p:handoutMasterId r:id="rId24"/>
  </p:handoutMasterIdLst>
  <p:sldIdLst>
    <p:sldId id="281" r:id="rId2"/>
    <p:sldId id="282" r:id="rId3"/>
    <p:sldId id="259" r:id="rId4"/>
    <p:sldId id="27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9" r:id="rId13"/>
    <p:sldId id="268" r:id="rId14"/>
    <p:sldId id="269" r:id="rId15"/>
    <p:sldId id="270" r:id="rId16"/>
    <p:sldId id="271" r:id="rId17"/>
    <p:sldId id="272" r:id="rId18"/>
    <p:sldId id="280" r:id="rId19"/>
    <p:sldId id="274" r:id="rId20"/>
    <p:sldId id="275" r:id="rId21"/>
    <p:sldId id="276" r:id="rId22"/>
    <p:sldId id="257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7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34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lemanh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lemanh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lemanha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lemanha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lemanha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lemanh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lemanha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lemanha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lemanha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oleObject" Target="file:///C:\Users\fapesp\Desktop\Seafile\SPDI\DEInfo\Indicadores\WoS\USFCar_25042018\Reino%20Unido.xlsx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lemanha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lemanha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fapesp\Desktop\Seafile\SPDI\DEInfo\Indicadores\WoS\USFCar_25042018\Reino%20Unido.xlsx" TargetMode="Externa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lemanha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lemanha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lemanha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lemanha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lemanha.xlsx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lemanh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lemanha.xlsx" TargetMode="External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lemanh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lemanh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Pt>
            <c:idx val="2"/>
            <c:invertIfNegative val="0"/>
            <c:bubble3D val="0"/>
            <c:spPr>
              <a:solidFill>
                <a:schemeClr val="accent2">
                  <a:lumMod val="20000"/>
                  <a:lumOff val="80000"/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DFF-4EEF-8123-F11FBAB4291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DFF-4EEF-8123-F11FBAB4291E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DFF-4EEF-8123-F11FBAB4291E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DFF-4EEF-8123-F11FBAB4291E}"/>
              </c:ext>
            </c:extLst>
          </c:dPt>
          <c:cat>
            <c:strRef>
              <c:f>Total!$B$2:$B$11</c:f>
              <c:strCache>
                <c:ptCount val="10"/>
                <c:pt idx="0">
                  <c:v>EUA</c:v>
                </c:pt>
                <c:pt idx="1">
                  <c:v>Espanha</c:v>
                </c:pt>
                <c:pt idx="2">
                  <c:v>Reino Unido</c:v>
                </c:pt>
                <c:pt idx="3">
                  <c:v>Alemanha</c:v>
                </c:pt>
                <c:pt idx="4">
                  <c:v>França</c:v>
                </c:pt>
                <c:pt idx="5">
                  <c:v>Canadá</c:v>
                </c:pt>
                <c:pt idx="6">
                  <c:v>Portugal</c:v>
                </c:pt>
                <c:pt idx="7">
                  <c:v>Itália</c:v>
                </c:pt>
                <c:pt idx="8">
                  <c:v>Argentina</c:v>
                </c:pt>
                <c:pt idx="9">
                  <c:v>Rússia</c:v>
                </c:pt>
              </c:strCache>
            </c:strRef>
          </c:cat>
          <c:val>
            <c:numRef>
              <c:f>Total!$C$2:$C$11</c:f>
              <c:numCache>
                <c:formatCode>General</c:formatCode>
                <c:ptCount val="10"/>
                <c:pt idx="0">
                  <c:v>1052</c:v>
                </c:pt>
                <c:pt idx="1">
                  <c:v>473</c:v>
                </c:pt>
                <c:pt idx="2">
                  <c:v>375</c:v>
                </c:pt>
                <c:pt idx="3">
                  <c:v>345</c:v>
                </c:pt>
                <c:pt idx="4">
                  <c:v>341</c:v>
                </c:pt>
                <c:pt idx="5">
                  <c:v>265</c:v>
                </c:pt>
                <c:pt idx="6">
                  <c:v>207</c:v>
                </c:pt>
                <c:pt idx="7">
                  <c:v>176</c:v>
                </c:pt>
                <c:pt idx="8">
                  <c:v>142</c:v>
                </c:pt>
                <c:pt idx="9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DFF-4EEF-8123-F11FBAB429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65621392"/>
        <c:axId val="567567088"/>
        <c:axId val="0"/>
      </c:bar3D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56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Instituições!$C$1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Instituições!$B$2:$B$11</c:f>
              <c:strCache>
                <c:ptCount val="10"/>
                <c:pt idx="0">
                  <c:v>Helmholtz-Zentrum Geesthacht (HZG)</c:v>
                </c:pt>
                <c:pt idx="1">
                  <c:v>Universität Rostock</c:v>
                </c:pt>
                <c:pt idx="2">
                  <c:v>Universität Jena</c:v>
                </c:pt>
                <c:pt idx="3">
                  <c:v>Universität Bonn</c:v>
                </c:pt>
                <c:pt idx="4">
                  <c:v>Universität Würzburg</c:v>
                </c:pt>
                <c:pt idx="5">
                  <c:v>Universität Münster</c:v>
                </c:pt>
                <c:pt idx="6">
                  <c:v>IFW Dresden</c:v>
                </c:pt>
                <c:pt idx="7">
                  <c:v>Forschungszentrum Jülich</c:v>
                </c:pt>
                <c:pt idx="8">
                  <c:v>Universität Tübingen</c:v>
                </c:pt>
                <c:pt idx="9">
                  <c:v>Leibniz Universität Hannover </c:v>
                </c:pt>
              </c:strCache>
            </c:strRef>
          </c:cat>
          <c:val>
            <c:numRef>
              <c:f>Instituições!$C$2:$C$11</c:f>
              <c:numCache>
                <c:formatCode>General</c:formatCode>
                <c:ptCount val="10"/>
                <c:pt idx="0">
                  <c:v>33</c:v>
                </c:pt>
                <c:pt idx="1">
                  <c:v>26</c:v>
                </c:pt>
                <c:pt idx="2">
                  <c:v>25</c:v>
                </c:pt>
                <c:pt idx="3">
                  <c:v>18</c:v>
                </c:pt>
                <c:pt idx="4">
                  <c:v>14</c:v>
                </c:pt>
                <c:pt idx="5">
                  <c:v>9</c:v>
                </c:pt>
                <c:pt idx="6">
                  <c:v>9</c:v>
                </c:pt>
                <c:pt idx="7">
                  <c:v>8</c:v>
                </c:pt>
                <c:pt idx="8">
                  <c:v>8</c:v>
                </c:pt>
                <c:pt idx="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83-4D3C-BEAA-87DDC5D084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Nottingham'!$B$18:$B$27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Nottingham'!$C$18:$C$27</c:f>
              <c:numCache>
                <c:formatCode>General</c:formatCode>
                <c:ptCount val="10"/>
                <c:pt idx="0">
                  <c:v>3</c:v>
                </c:pt>
                <c:pt idx="1">
                  <c:v>6</c:v>
                </c:pt>
                <c:pt idx="2">
                  <c:v>2</c:v>
                </c:pt>
                <c:pt idx="3">
                  <c:v>3</c:v>
                </c:pt>
                <c:pt idx="4">
                  <c:v>6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0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B9-4668-B476-110431C743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HZG!$B$18:$B$27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HZG!$C$18:$C$27</c:f>
              <c:numCache>
                <c:formatCode>General</c:formatCode>
                <c:ptCount val="10"/>
                <c:pt idx="0">
                  <c:v>1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3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0A-407C-A9C9-958CE0B106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Nottingham'!$G$18:$G$27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engineering</c:v>
                </c:pt>
                <c:pt idx="3">
                  <c:v>chemistry</c:v>
                </c:pt>
                <c:pt idx="4">
                  <c:v>science &amp; technology - other topics</c:v>
                </c:pt>
                <c:pt idx="5">
                  <c:v>metallurgy &amp; metallurgical engineering</c:v>
                </c:pt>
                <c:pt idx="6">
                  <c:v>cell biology</c:v>
                </c:pt>
                <c:pt idx="7">
                  <c:v>environmental sciences &amp; ecology</c:v>
                </c:pt>
                <c:pt idx="8">
                  <c:v>optics</c:v>
                </c:pt>
                <c:pt idx="9">
                  <c:v>astronomy &amp; astrophysics</c:v>
                </c:pt>
              </c:strCache>
            </c:strRef>
          </c:cat>
          <c:val>
            <c:numRef>
              <c:f>'Univ Nottingham'!$H$18:$H$27</c:f>
              <c:numCache>
                <c:formatCode>General</c:formatCode>
                <c:ptCount val="10"/>
                <c:pt idx="0">
                  <c:v>27</c:v>
                </c:pt>
                <c:pt idx="1">
                  <c:v>12</c:v>
                </c:pt>
                <c:pt idx="2">
                  <c:v>8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24-4B0B-A733-4DF36750EA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HZG!$G$18:$G$25</c:f>
              <c:strCache>
                <c:ptCount val="8"/>
                <c:pt idx="0">
                  <c:v>materials science</c:v>
                </c:pt>
                <c:pt idx="1">
                  <c:v>metallurgy &amp; metallurgical engineering</c:v>
                </c:pt>
                <c:pt idx="2">
                  <c:v>engineering</c:v>
                </c:pt>
                <c:pt idx="3">
                  <c:v>automation &amp; control systems</c:v>
                </c:pt>
                <c:pt idx="4">
                  <c:v>physics</c:v>
                </c:pt>
                <c:pt idx="5">
                  <c:v>science &amp; technology - other topics</c:v>
                </c:pt>
                <c:pt idx="6">
                  <c:v>mineralogy</c:v>
                </c:pt>
                <c:pt idx="7">
                  <c:v>mining &amp; mineral processing</c:v>
                </c:pt>
              </c:strCache>
            </c:strRef>
          </c:cat>
          <c:val>
            <c:numRef>
              <c:f>HZG!$H$18:$H$25</c:f>
              <c:numCache>
                <c:formatCode>General</c:formatCode>
                <c:ptCount val="8"/>
                <c:pt idx="0">
                  <c:v>21</c:v>
                </c:pt>
                <c:pt idx="1">
                  <c:v>14</c:v>
                </c:pt>
                <c:pt idx="2">
                  <c:v>7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BA-41AD-9A11-F270E596A0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Nottingham'!$L$17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Nottingham'!$K$18:$K$27</c:f>
              <c:strCache>
                <c:ptCount val="10"/>
                <c:pt idx="0">
                  <c:v>Henini, M</c:v>
                </c:pt>
                <c:pt idx="1">
                  <c:v>Gobato, YG</c:v>
                </c:pt>
                <c:pt idx="2">
                  <c:v>Brasil, MJSP</c:v>
                </c:pt>
                <c:pt idx="3">
                  <c:v>Galeti, HVA</c:v>
                </c:pt>
                <c:pt idx="4">
                  <c:v>Gordo, VO</c:v>
                </c:pt>
                <c:pt idx="5">
                  <c:v>Marques, GE</c:v>
                </c:pt>
                <c:pt idx="6">
                  <c:v>Taylor, D</c:v>
                </c:pt>
                <c:pt idx="7">
                  <c:v>Lopez-Richard, V</c:v>
                </c:pt>
                <c:pt idx="8">
                  <c:v>Orlita, M</c:v>
                </c:pt>
                <c:pt idx="9">
                  <c:v>Airey, RJ</c:v>
                </c:pt>
              </c:strCache>
            </c:strRef>
          </c:cat>
          <c:val>
            <c:numRef>
              <c:f>'Univ Nottingham'!$L$18:$L$27</c:f>
              <c:numCache>
                <c:formatCode>General</c:formatCode>
                <c:ptCount val="10"/>
                <c:pt idx="0">
                  <c:v>32</c:v>
                </c:pt>
                <c:pt idx="1">
                  <c:v>31</c:v>
                </c:pt>
                <c:pt idx="2">
                  <c:v>17</c:v>
                </c:pt>
                <c:pt idx="3">
                  <c:v>16</c:v>
                </c:pt>
                <c:pt idx="4">
                  <c:v>11</c:v>
                </c:pt>
                <c:pt idx="5">
                  <c:v>10</c:v>
                </c:pt>
                <c:pt idx="6">
                  <c:v>7</c:v>
                </c:pt>
                <c:pt idx="7">
                  <c:v>6</c:v>
                </c:pt>
                <c:pt idx="8">
                  <c:v>5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AB-4672-946D-2C59EADF9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HZG!$L$17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HZG!$K$18:$K$27</c:f>
              <c:strCache>
                <c:ptCount val="10"/>
                <c:pt idx="0">
                  <c:v>dos Santos, JF</c:v>
                </c:pt>
                <c:pt idx="1">
                  <c:v>Amancio, ST</c:v>
                </c:pt>
                <c:pt idx="2">
                  <c:v>ALCANTARA, NG</c:v>
                </c:pt>
                <c:pt idx="3">
                  <c:v>Canto, LB</c:v>
                </c:pt>
                <c:pt idx="4">
                  <c:v>Suhuddin, UFH</c:v>
                </c:pt>
                <c:pt idx="5">
                  <c:v>Plaine, AH</c:v>
                </c:pt>
                <c:pt idx="6">
                  <c:v>Campanelli, LC</c:v>
                </c:pt>
                <c:pt idx="7">
                  <c:v>Hage, E</c:v>
                </c:pt>
                <c:pt idx="8">
                  <c:v>Blaga, L</c:v>
                </c:pt>
                <c:pt idx="9">
                  <c:v>Bolfarini, C</c:v>
                </c:pt>
              </c:strCache>
            </c:strRef>
          </c:cat>
          <c:val>
            <c:numRef>
              <c:f>HZG!$L$18:$L$27</c:f>
              <c:numCache>
                <c:formatCode>General</c:formatCode>
                <c:ptCount val="10"/>
                <c:pt idx="0">
                  <c:v>26</c:v>
                </c:pt>
                <c:pt idx="1">
                  <c:v>13</c:v>
                </c:pt>
                <c:pt idx="2">
                  <c:v>12</c:v>
                </c:pt>
                <c:pt idx="3">
                  <c:v>9</c:v>
                </c:pt>
                <c:pt idx="4">
                  <c:v>9</c:v>
                </c:pt>
                <c:pt idx="5">
                  <c:v>6</c:v>
                </c:pt>
                <c:pt idx="6">
                  <c:v>5</c:v>
                </c:pt>
                <c:pt idx="7">
                  <c:v>5</c:v>
                </c:pt>
                <c:pt idx="8">
                  <c:v>4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FA-4315-8A21-65E8266AC8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Cambridge'!$B$18:$B$27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Cambridge'!$C$18:$C$27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6D-4BA6-8563-4FCC59100D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Rostock'!$B$18:$B$27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Rostock'!$C$18:$C$27</c:f>
              <c:numCache>
                <c:formatCode>General</c:formatCode>
                <c:ptCount val="10"/>
                <c:pt idx="0">
                  <c:v>1</c:v>
                </c:pt>
                <c:pt idx="1">
                  <c:v>5</c:v>
                </c:pt>
                <c:pt idx="2">
                  <c:v>3</c:v>
                </c:pt>
                <c:pt idx="3">
                  <c:v>3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3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E39-4669-9919-8997A3D410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Cambridge'!$G$18:$G$27</c:f>
              <c:strCache>
                <c:ptCount val="10"/>
                <c:pt idx="0">
                  <c:v>physics</c:v>
                </c:pt>
                <c:pt idx="1">
                  <c:v>chemistry</c:v>
                </c:pt>
                <c:pt idx="2">
                  <c:v>materials science</c:v>
                </c:pt>
                <c:pt idx="3">
                  <c:v>cell biology</c:v>
                </c:pt>
                <c:pt idx="4">
                  <c:v>environmental sciences &amp; ecology</c:v>
                </c:pt>
                <c:pt idx="5">
                  <c:v>metallurgy &amp; metallurgical engineering</c:v>
                </c:pt>
                <c:pt idx="6">
                  <c:v>psychology</c:v>
                </c:pt>
                <c:pt idx="7">
                  <c:v>biochemistry &amp; molecular biology</c:v>
                </c:pt>
                <c:pt idx="8">
                  <c:v>engineering</c:v>
                </c:pt>
                <c:pt idx="9">
                  <c:v>evolutionary biology</c:v>
                </c:pt>
              </c:strCache>
            </c:strRef>
          </c:cat>
          <c:val>
            <c:numRef>
              <c:f>'Univ Cambridge'!$H$18:$H$27</c:f>
              <c:numCache>
                <c:formatCode>General</c:formatCode>
                <c:ptCount val="10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77-4C0E-81D2-DA99D7FA7F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Pt>
            <c:idx val="1"/>
            <c:invertIfNegative val="0"/>
            <c:bubble3D val="0"/>
            <c:spPr>
              <a:solidFill>
                <a:schemeClr val="accent2"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273-483E-AE13-6FE6CB499E5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273-483E-AE13-6FE6CB499E5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20000"/>
                  <a:lumOff val="80000"/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273-483E-AE13-6FE6CB499E5E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273-483E-AE13-6FE6CB499E5E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273-483E-AE13-6FE6CB499E5E}"/>
              </c:ext>
            </c:extLst>
          </c:dPt>
          <c:cat>
            <c:strRef>
              <c:f>Total!$B$2:$B$11</c:f>
              <c:strCache>
                <c:ptCount val="10"/>
                <c:pt idx="0">
                  <c:v>EUA</c:v>
                </c:pt>
                <c:pt idx="1">
                  <c:v>Espanha</c:v>
                </c:pt>
                <c:pt idx="2">
                  <c:v>Reino Unido</c:v>
                </c:pt>
                <c:pt idx="3">
                  <c:v>Alemanha</c:v>
                </c:pt>
                <c:pt idx="4">
                  <c:v>França</c:v>
                </c:pt>
                <c:pt idx="5">
                  <c:v>Canadá</c:v>
                </c:pt>
                <c:pt idx="6">
                  <c:v>Portugal</c:v>
                </c:pt>
                <c:pt idx="7">
                  <c:v>Itália</c:v>
                </c:pt>
                <c:pt idx="8">
                  <c:v>Argentina</c:v>
                </c:pt>
                <c:pt idx="9">
                  <c:v>Rússia</c:v>
                </c:pt>
              </c:strCache>
            </c:strRef>
          </c:cat>
          <c:val>
            <c:numRef>
              <c:f>Total!$C$2:$C$11</c:f>
              <c:numCache>
                <c:formatCode>General</c:formatCode>
                <c:ptCount val="10"/>
                <c:pt idx="0">
                  <c:v>1052</c:v>
                </c:pt>
                <c:pt idx="1">
                  <c:v>473</c:v>
                </c:pt>
                <c:pt idx="2">
                  <c:v>375</c:v>
                </c:pt>
                <c:pt idx="3">
                  <c:v>345</c:v>
                </c:pt>
                <c:pt idx="4">
                  <c:v>341</c:v>
                </c:pt>
                <c:pt idx="5">
                  <c:v>265</c:v>
                </c:pt>
                <c:pt idx="6">
                  <c:v>207</c:v>
                </c:pt>
                <c:pt idx="7">
                  <c:v>176</c:v>
                </c:pt>
                <c:pt idx="8">
                  <c:v>142</c:v>
                </c:pt>
                <c:pt idx="9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273-483E-AE13-6FE6CB499E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65621392"/>
        <c:axId val="567567088"/>
        <c:axId val="0"/>
      </c:bar3D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56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Rostock'!$G$18:$G$21</c:f>
              <c:strCache>
                <c:ptCount val="4"/>
                <c:pt idx="0">
                  <c:v>materials science</c:v>
                </c:pt>
                <c:pt idx="1">
                  <c:v>chemistry</c:v>
                </c:pt>
                <c:pt idx="2">
                  <c:v>physics</c:v>
                </c:pt>
                <c:pt idx="3">
                  <c:v>polymer science</c:v>
                </c:pt>
              </c:strCache>
            </c:strRef>
          </c:cat>
          <c:val>
            <c:numRef>
              <c:f>'Univ Rostock'!$H$18:$H$21</c:f>
              <c:numCache>
                <c:formatCode>General</c:formatCode>
                <c:ptCount val="4"/>
                <c:pt idx="0">
                  <c:v>15</c:v>
                </c:pt>
                <c:pt idx="1">
                  <c:v>8</c:v>
                </c:pt>
                <c:pt idx="2">
                  <c:v>5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C6-4D05-9D0B-214CFF5CA7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Cambridge'!$L$17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Cambridge'!$K$18:$K$27</c:f>
              <c:strCache>
                <c:ptCount val="10"/>
                <c:pt idx="0">
                  <c:v>Blamire, MG</c:v>
                </c:pt>
                <c:pt idx="1">
                  <c:v>Colauto, F</c:v>
                </c:pt>
                <c:pt idx="2">
                  <c:v>Ortiz, WA</c:v>
                </c:pt>
                <c:pt idx="3">
                  <c:v>Johansen, TH</c:v>
                </c:pt>
                <c:pt idx="4">
                  <c:v>Abeliovich, H</c:v>
                </c:pt>
                <c:pt idx="5">
                  <c:v>Agostinis, P</c:v>
                </c:pt>
                <c:pt idx="6">
                  <c:v>ALCANTARA, NG</c:v>
                </c:pt>
                <c:pt idx="7">
                  <c:v>Askew, DS</c:v>
                </c:pt>
                <c:pt idx="8">
                  <c:v>Baba, M</c:v>
                </c:pt>
                <c:pt idx="9">
                  <c:v>Baehrecke, EH</c:v>
                </c:pt>
              </c:strCache>
            </c:strRef>
          </c:cat>
          <c:val>
            <c:numRef>
              <c:f>'Univ Cambridge'!$L$18:$L$27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CA-4FFF-BBA1-7CE0D71BE8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Rostock'!$L$17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Rostock'!$K$18:$K$27</c:f>
              <c:strCache>
                <c:ptCount val="10"/>
                <c:pt idx="0">
                  <c:v>Schmelzer, JWP</c:v>
                </c:pt>
                <c:pt idx="1">
                  <c:v>Fokin, VM</c:v>
                </c:pt>
                <c:pt idx="2">
                  <c:v>ZANOTTO, ED</c:v>
                </c:pt>
                <c:pt idx="3">
                  <c:v>Abyzov, AS</c:v>
                </c:pt>
                <c:pt idx="4">
                  <c:v>RODRIGUES, ACM</c:v>
                </c:pt>
                <c:pt idx="5">
                  <c:v>He, XR</c:v>
                </c:pt>
                <c:pt idx="6">
                  <c:v>Zhang, R</c:v>
                </c:pt>
                <c:pt idx="7">
                  <c:v>Schick, C</c:v>
                </c:pt>
                <c:pt idx="8">
                  <c:v>Yuritsyn, NS</c:v>
                </c:pt>
                <c:pt idx="9">
                  <c:v>BATISTA, AA</c:v>
                </c:pt>
              </c:strCache>
            </c:strRef>
          </c:cat>
          <c:val>
            <c:numRef>
              <c:f>'Univ Rostock'!$L$18:$L$27</c:f>
              <c:numCache>
                <c:formatCode>General</c:formatCode>
                <c:ptCount val="10"/>
                <c:pt idx="0">
                  <c:v>19</c:v>
                </c:pt>
                <c:pt idx="1">
                  <c:v>17</c:v>
                </c:pt>
                <c:pt idx="2">
                  <c:v>16</c:v>
                </c:pt>
                <c:pt idx="3">
                  <c:v>10</c:v>
                </c:pt>
                <c:pt idx="4">
                  <c:v>7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9E-4F5E-96D9-2B9F790601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Sheffield'!$B$18:$B$27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Sheffield'!$C$18:$C$27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4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F6-468F-A985-88CEECA118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Jena'!$B$18:$B$27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Jena'!$C$18:$C$27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7</c:v>
                </c:pt>
                <c:pt idx="5">
                  <c:v>4</c:v>
                </c:pt>
                <c:pt idx="6">
                  <c:v>0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69C-4DC8-95F3-1E99D73ECA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Sheffield'!$G$18:$G$27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science &amp; technology - other topics</c:v>
                </c:pt>
                <c:pt idx="3">
                  <c:v>agriculture</c:v>
                </c:pt>
                <c:pt idx="4">
                  <c:v>astronomy &amp; astrophysics</c:v>
                </c:pt>
                <c:pt idx="5">
                  <c:v>business &amp; economics</c:v>
                </c:pt>
                <c:pt idx="6">
                  <c:v>cell biology</c:v>
                </c:pt>
                <c:pt idx="7">
                  <c:v>engineering</c:v>
                </c:pt>
                <c:pt idx="8">
                  <c:v>environmental sciences &amp; ecology</c:v>
                </c:pt>
                <c:pt idx="9">
                  <c:v>microbiology</c:v>
                </c:pt>
              </c:strCache>
            </c:strRef>
          </c:cat>
          <c:val>
            <c:numRef>
              <c:f>'Univ Sheffield'!$H$18:$H$27</c:f>
              <c:numCache>
                <c:formatCode>General</c:formatCode>
                <c:ptCount val="10"/>
                <c:pt idx="0">
                  <c:v>12</c:v>
                </c:pt>
                <c:pt idx="1">
                  <c:v>6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B1-4CCD-A775-4C0540249B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Jena'!$G$18:$G$27</c:f>
              <c:strCache>
                <c:ptCount val="10"/>
                <c:pt idx="0">
                  <c:v>genetics &amp; heredity</c:v>
                </c:pt>
                <c:pt idx="1">
                  <c:v>biochemistry &amp; molecular biology</c:v>
                </c:pt>
                <c:pt idx="2">
                  <c:v>cell biology</c:v>
                </c:pt>
                <c:pt idx="3">
                  <c:v>materials science</c:v>
                </c:pt>
                <c:pt idx="4">
                  <c:v>evolutionary biology</c:v>
                </c:pt>
                <c:pt idx="5">
                  <c:v>biotechnology &amp; applied microbiology</c:v>
                </c:pt>
                <c:pt idx="6">
                  <c:v>chemistry</c:v>
                </c:pt>
                <c:pt idx="7">
                  <c:v>crystallography</c:v>
                </c:pt>
                <c:pt idx="8">
                  <c:v>microbiology</c:v>
                </c:pt>
                <c:pt idx="9">
                  <c:v>science &amp; technology - other topics</c:v>
                </c:pt>
              </c:strCache>
            </c:strRef>
          </c:cat>
          <c:val>
            <c:numRef>
              <c:f>'Univ Jena'!$H$18:$H$27</c:f>
              <c:numCache>
                <c:formatCode>General</c:formatCode>
                <c:ptCount val="10"/>
                <c:pt idx="0">
                  <c:v>17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E2-4F32-8D1E-81DCA4FB2D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Sheffield'!$L$17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Sheffield'!$K$18:$K$27</c:f>
              <c:strCache>
                <c:ptCount val="10"/>
                <c:pt idx="0">
                  <c:v>Gobato, YG</c:v>
                </c:pt>
                <c:pt idx="1">
                  <c:v>Henini, M</c:v>
                </c:pt>
                <c:pt idx="2">
                  <c:v>Brasil, MJSP</c:v>
                </c:pt>
                <c:pt idx="3">
                  <c:v>Marques, GE</c:v>
                </c:pt>
                <c:pt idx="4">
                  <c:v>Galeti, HVA</c:v>
                </c:pt>
                <c:pt idx="5">
                  <c:v>Lopez-Richard, V</c:v>
                </c:pt>
                <c:pt idx="6">
                  <c:v>Airey, RJ</c:v>
                </c:pt>
                <c:pt idx="7">
                  <c:v>de Carvalho, HB</c:v>
                </c:pt>
                <c:pt idx="8">
                  <c:v>dos Santos, LF</c:v>
                </c:pt>
                <c:pt idx="9">
                  <c:v>Hill, G</c:v>
                </c:pt>
              </c:strCache>
            </c:strRef>
          </c:cat>
          <c:val>
            <c:numRef>
              <c:f>'Univ Sheffield'!$L$18:$L$27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9</c:v>
                </c:pt>
                <c:pt idx="3">
                  <c:v>9</c:v>
                </c:pt>
                <c:pt idx="4">
                  <c:v>6</c:v>
                </c:pt>
                <c:pt idx="5">
                  <c:v>6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A5-42BB-A315-A8FCC80416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Jena'!$L$17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Jena'!$K$18:$K$27</c:f>
              <c:strCache>
                <c:ptCount val="10"/>
                <c:pt idx="0">
                  <c:v>Liehr, T</c:v>
                </c:pt>
                <c:pt idx="1">
                  <c:v>BERTOLLO, LAC</c:v>
                </c:pt>
                <c:pt idx="2">
                  <c:v>Cioffi, MD</c:v>
                </c:pt>
                <c:pt idx="3">
                  <c:v>Kosyakova, N</c:v>
                </c:pt>
                <c:pt idx="4">
                  <c:v>Cioffi, MB</c:v>
                </c:pt>
                <c:pt idx="5">
                  <c:v>Yano, CF</c:v>
                </c:pt>
                <c:pt idx="6">
                  <c:v>Chaveerach, A</c:v>
                </c:pt>
                <c:pt idx="7">
                  <c:v>Tanomtong, A</c:v>
                </c:pt>
                <c:pt idx="8">
                  <c:v>de Oliveira, EA</c:v>
                </c:pt>
                <c:pt idx="9">
                  <c:v>Fan, XB</c:v>
                </c:pt>
              </c:strCache>
            </c:strRef>
          </c:cat>
          <c:val>
            <c:numRef>
              <c:f>'Univ Jena'!$L$18:$L$27</c:f>
              <c:numCache>
                <c:formatCode>General</c:formatCode>
                <c:ptCount val="10"/>
                <c:pt idx="0">
                  <c:v>18</c:v>
                </c:pt>
                <c:pt idx="1">
                  <c:v>10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6</c:v>
                </c:pt>
                <c:pt idx="6">
                  <c:v>5</c:v>
                </c:pt>
                <c:pt idx="7">
                  <c:v>5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90-4306-B452-E06633DFA8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KEW!$B$18:$B$27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KEW!$C$18:$C$27</c:f>
              <c:numCache>
                <c:formatCode>General</c:formatCode>
                <c:ptCount val="10"/>
                <c:pt idx="0">
                  <c:v>0</c:v>
                </c:pt>
                <c:pt idx="1">
                  <c:v>4</c:v>
                </c:pt>
                <c:pt idx="2">
                  <c:v>6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47-47AE-844E-449732E701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Publicações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Ano!$A$2:$A$47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Ano!$B$2:$B$47</c:f>
              <c:numCache>
                <c:formatCode>General</c:formatCode>
                <c:ptCount val="46"/>
                <c:pt idx="0">
                  <c:v>14</c:v>
                </c:pt>
                <c:pt idx="1">
                  <c:v>60</c:v>
                </c:pt>
                <c:pt idx="2">
                  <c:v>52</c:v>
                </c:pt>
                <c:pt idx="3">
                  <c:v>38</c:v>
                </c:pt>
                <c:pt idx="4">
                  <c:v>36</c:v>
                </c:pt>
                <c:pt idx="5">
                  <c:v>30</c:v>
                </c:pt>
                <c:pt idx="6">
                  <c:v>20</c:v>
                </c:pt>
                <c:pt idx="7">
                  <c:v>15</c:v>
                </c:pt>
                <c:pt idx="8">
                  <c:v>11</c:v>
                </c:pt>
                <c:pt idx="9">
                  <c:v>14</c:v>
                </c:pt>
                <c:pt idx="10">
                  <c:v>12</c:v>
                </c:pt>
                <c:pt idx="11">
                  <c:v>10</c:v>
                </c:pt>
                <c:pt idx="12">
                  <c:v>6</c:v>
                </c:pt>
                <c:pt idx="13">
                  <c:v>4</c:v>
                </c:pt>
                <c:pt idx="14">
                  <c:v>5</c:v>
                </c:pt>
                <c:pt idx="15">
                  <c:v>2</c:v>
                </c:pt>
                <c:pt idx="16">
                  <c:v>4</c:v>
                </c:pt>
                <c:pt idx="17">
                  <c:v>5</c:v>
                </c:pt>
                <c:pt idx="18">
                  <c:v>5</c:v>
                </c:pt>
                <c:pt idx="19">
                  <c:v>8</c:v>
                </c:pt>
                <c:pt idx="20">
                  <c:v>3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3</c:v>
                </c:pt>
                <c:pt idx="28">
                  <c:v>2</c:v>
                </c:pt>
                <c:pt idx="29">
                  <c:v>0</c:v>
                </c:pt>
                <c:pt idx="30">
                  <c:v>1</c:v>
                </c:pt>
                <c:pt idx="31">
                  <c:v>3</c:v>
                </c:pt>
                <c:pt idx="32">
                  <c:v>0</c:v>
                </c:pt>
                <c:pt idx="33">
                  <c:v>0</c:v>
                </c:pt>
                <c:pt idx="34">
                  <c:v>4</c:v>
                </c:pt>
                <c:pt idx="35">
                  <c:v>0</c:v>
                </c:pt>
                <c:pt idx="36">
                  <c:v>1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FB0-45AF-A061-D0709AA2FBE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4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Bonn'!$B$18:$B$27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Bonn'!$C$18:$C$27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3</c:v>
                </c:pt>
                <c:pt idx="7">
                  <c:v>1</c:v>
                </c:pt>
                <c:pt idx="8">
                  <c:v>0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28-404E-A468-F8F3AE6ED6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KEW!$G$18:$G$22</c:f>
              <c:strCache>
                <c:ptCount val="5"/>
                <c:pt idx="0">
                  <c:v>plant sciences</c:v>
                </c:pt>
                <c:pt idx="1">
                  <c:v>evolutionary biology</c:v>
                </c:pt>
                <c:pt idx="2">
                  <c:v>biochemistry &amp; molecular biology</c:v>
                </c:pt>
                <c:pt idx="3">
                  <c:v>genetics &amp; heredity</c:v>
                </c:pt>
                <c:pt idx="4">
                  <c:v>environmental sciences &amp; ecology</c:v>
                </c:pt>
              </c:strCache>
            </c:strRef>
          </c:cat>
          <c:val>
            <c:numRef>
              <c:f>KEW!$H$18:$H$22</c:f>
              <c:numCache>
                <c:formatCode>General</c:formatCode>
                <c:ptCount val="5"/>
                <c:pt idx="0">
                  <c:v>14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6F-46DD-943C-FF0AABA45E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Bonn'!$G$18:$G$27</c:f>
              <c:strCache>
                <c:ptCount val="10"/>
                <c:pt idx="0">
                  <c:v>physics</c:v>
                </c:pt>
                <c:pt idx="1">
                  <c:v>business &amp; economics</c:v>
                </c:pt>
                <c:pt idx="2">
                  <c:v>agriculture</c:v>
                </c:pt>
                <c:pt idx="3">
                  <c:v>international relations</c:v>
                </c:pt>
                <c:pt idx="4">
                  <c:v>microscopy</c:v>
                </c:pt>
                <c:pt idx="5">
                  <c:v>physiology</c:v>
                </c:pt>
                <c:pt idx="6">
                  <c:v>zoology</c:v>
                </c:pt>
                <c:pt idx="7">
                  <c:v>cell biology</c:v>
                </c:pt>
                <c:pt idx="8">
                  <c:v>food science &amp; technology</c:v>
                </c:pt>
                <c:pt idx="9">
                  <c:v>government &amp; law</c:v>
                </c:pt>
              </c:strCache>
            </c:strRef>
          </c:cat>
          <c:val>
            <c:numRef>
              <c:f>'Univ Bonn'!$H$18:$H$27</c:f>
              <c:numCache>
                <c:formatCode>General</c:formatCode>
                <c:ptCount val="10"/>
                <c:pt idx="0">
                  <c:v>6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3D-4C39-9F07-BC0DF92C7C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KEW!$L$17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KEW!$K$18:$K$27</c:f>
              <c:strCache>
                <c:ptCount val="10"/>
                <c:pt idx="0">
                  <c:v>Lucas, E</c:v>
                </c:pt>
                <c:pt idx="1">
                  <c:v>Mazine, FF</c:v>
                </c:pt>
                <c:pt idx="2">
                  <c:v>Santos, MF</c:v>
                </c:pt>
                <c:pt idx="3">
                  <c:v>Zappi, DC</c:v>
                </c:pt>
                <c:pt idx="4">
                  <c:v>FOREST, F</c:v>
                </c:pt>
                <c:pt idx="5">
                  <c:v>Lucas, EJ</c:v>
                </c:pt>
                <c:pt idx="6">
                  <c:v>Moraes, EM</c:v>
                </c:pt>
                <c:pt idx="7">
                  <c:v>Taylor, NP</c:v>
                </c:pt>
                <c:pt idx="8">
                  <c:v>Prenner, G</c:v>
                </c:pt>
                <c:pt idx="9">
                  <c:v>Sano, PT</c:v>
                </c:pt>
              </c:strCache>
            </c:strRef>
          </c:cat>
          <c:val>
            <c:numRef>
              <c:f>KEW!$L$18:$L$27</c:f>
              <c:numCache>
                <c:formatCode>General</c:formatCode>
                <c:ptCount val="10"/>
                <c:pt idx="0">
                  <c:v>9</c:v>
                </c:pt>
                <c:pt idx="1">
                  <c:v>7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A8-49D0-A83E-2734A034FB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Bonn'!$L$17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Bonn'!$K$18:$K$27</c:f>
              <c:strCache>
                <c:ptCount val="10"/>
                <c:pt idx="0">
                  <c:v>ALCARAZ, FC</c:v>
                </c:pt>
                <c:pt idx="1">
                  <c:v>Fernandes, MN</c:v>
                </c:pt>
                <c:pt idx="2">
                  <c:v>Perry, SF</c:v>
                </c:pt>
                <c:pt idx="3">
                  <c:v>Rittenberg, V</c:v>
                </c:pt>
                <c:pt idx="4">
                  <c:v>da Costa, OTF</c:v>
                </c:pt>
                <c:pt idx="5">
                  <c:v>de Faria, RN</c:v>
                </c:pt>
                <c:pt idx="6">
                  <c:v>Wieck, C</c:v>
                </c:pt>
                <c:pt idx="7">
                  <c:v>BAAKE, M</c:v>
                </c:pt>
                <c:pt idx="8">
                  <c:v>Glass, ML</c:v>
                </c:pt>
                <c:pt idx="9">
                  <c:v>GRIMM, U</c:v>
                </c:pt>
              </c:strCache>
            </c:strRef>
          </c:cat>
          <c:val>
            <c:numRef>
              <c:f>'Univ Bonn'!$L$18:$L$27</c:f>
              <c:numCache>
                <c:formatCode>General</c:formatCode>
                <c:ptCount val="10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C8-4EDB-99B9-E2FF94B9ED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Manchester'!$B$18:$B$27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Manchester'!$C$18:$C$27</c:f>
              <c:numCache>
                <c:formatCode>General</c:formatCode>
                <c:ptCount val="10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7C-4F77-B473-69B30FF8B0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Würzburg'!$B$18:$B$27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Würzburg'!$C$18:$C$27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D8-48D8-8C68-3C36BED01E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Manchester'!$G$18:$G$27</c:f>
              <c:strCache>
                <c:ptCount val="10"/>
                <c:pt idx="0">
                  <c:v>materials science</c:v>
                </c:pt>
                <c:pt idx="1">
                  <c:v>mathematics</c:v>
                </c:pt>
                <c:pt idx="2">
                  <c:v>polymer science</c:v>
                </c:pt>
                <c:pt idx="3">
                  <c:v>computer science</c:v>
                </c:pt>
                <c:pt idx="4">
                  <c:v>business &amp; economics</c:v>
                </c:pt>
                <c:pt idx="5">
                  <c:v>cell biology</c:v>
                </c:pt>
                <c:pt idx="6">
                  <c:v>electrochemistry</c:v>
                </c:pt>
                <c:pt idx="7">
                  <c:v>environmental sciences &amp; ecology</c:v>
                </c:pt>
                <c:pt idx="8">
                  <c:v>evolutionary biology</c:v>
                </c:pt>
                <c:pt idx="9">
                  <c:v>health care sciences &amp; services</c:v>
                </c:pt>
              </c:strCache>
            </c:strRef>
          </c:cat>
          <c:val>
            <c:numRef>
              <c:f>'Univ Manchester'!$H$18:$H$27</c:f>
              <c:numCache>
                <c:formatCode>General</c:formatCode>
                <c:ptCount val="10"/>
                <c:pt idx="0">
                  <c:v>9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AE-472B-83DF-58F4A9EDE1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Würzburg'!$G$18:$G$27</c:f>
              <c:strCache>
                <c:ptCount val="10"/>
                <c:pt idx="0">
                  <c:v>physics</c:v>
                </c:pt>
                <c:pt idx="1">
                  <c:v>biochemistry &amp; molecular biology</c:v>
                </c:pt>
                <c:pt idx="2">
                  <c:v>chemistry</c:v>
                </c:pt>
                <c:pt idx="3">
                  <c:v>genetics &amp; heredity</c:v>
                </c:pt>
                <c:pt idx="4">
                  <c:v>materials science</c:v>
                </c:pt>
                <c:pt idx="5">
                  <c:v>science &amp; technology - other topics</c:v>
                </c:pt>
                <c:pt idx="6">
                  <c:v>astronomy &amp; astrophysics</c:v>
                </c:pt>
                <c:pt idx="7">
                  <c:v>cell biology</c:v>
                </c:pt>
                <c:pt idx="8">
                  <c:v>engineering</c:v>
                </c:pt>
                <c:pt idx="9">
                  <c:v>pharmacology &amp; pharmacy</c:v>
                </c:pt>
              </c:strCache>
            </c:strRef>
          </c:cat>
          <c:val>
            <c:numRef>
              <c:f>'Univ Würzburg'!$H$18:$H$27</c:f>
              <c:numCache>
                <c:formatCode>General</c:formatCode>
                <c:ptCount val="10"/>
                <c:pt idx="0">
                  <c:v>8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46-4D18-B10C-6657B75E75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Manchester'!$L$17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Manchester'!$K$18:$K$27</c:f>
              <c:strCache>
                <c:ptCount val="10"/>
                <c:pt idx="0">
                  <c:v>dos Santos, WN</c:v>
                </c:pt>
                <c:pt idx="1">
                  <c:v>Nadarajah, S</c:v>
                </c:pt>
                <c:pt idx="2">
                  <c:v>Rocha, R</c:v>
                </c:pt>
                <c:pt idx="3">
                  <c:v>Taylor, R</c:v>
                </c:pt>
                <c:pt idx="4">
                  <c:v>Louzada, F</c:v>
                </c:pt>
                <c:pt idx="5">
                  <c:v>Mummery, P</c:v>
                </c:pt>
                <c:pt idx="6">
                  <c:v>Tomazella, V</c:v>
                </c:pt>
                <c:pt idx="7">
                  <c:v>Wallwork, A</c:v>
                </c:pt>
                <c:pt idx="8">
                  <c:v>Baldo, JB</c:v>
                </c:pt>
                <c:pt idx="9">
                  <c:v>Abdalla, FC</c:v>
                </c:pt>
              </c:strCache>
            </c:strRef>
          </c:cat>
          <c:val>
            <c:numRef>
              <c:f>'Univ Manchester'!$L$18:$L$27</c:f>
              <c:numCache>
                <c:formatCode>General</c:formatCode>
                <c:ptCount val="10"/>
                <c:pt idx="0">
                  <c:v>7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90-40B5-80C0-AB37C19FA8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Publicações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Ano!$A$2:$A$47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Ano!$B$2:$B$47</c:f>
              <c:numCache>
                <c:formatCode>General</c:formatCode>
                <c:ptCount val="46"/>
                <c:pt idx="0">
                  <c:v>8</c:v>
                </c:pt>
                <c:pt idx="1">
                  <c:v>50</c:v>
                </c:pt>
                <c:pt idx="2">
                  <c:v>39</c:v>
                </c:pt>
                <c:pt idx="3">
                  <c:v>45</c:v>
                </c:pt>
                <c:pt idx="4">
                  <c:v>31</c:v>
                </c:pt>
                <c:pt idx="5">
                  <c:v>17</c:v>
                </c:pt>
                <c:pt idx="6">
                  <c:v>19</c:v>
                </c:pt>
                <c:pt idx="7">
                  <c:v>18</c:v>
                </c:pt>
                <c:pt idx="8">
                  <c:v>16</c:v>
                </c:pt>
                <c:pt idx="9">
                  <c:v>13</c:v>
                </c:pt>
                <c:pt idx="10">
                  <c:v>15</c:v>
                </c:pt>
                <c:pt idx="11">
                  <c:v>9</c:v>
                </c:pt>
                <c:pt idx="12">
                  <c:v>8</c:v>
                </c:pt>
                <c:pt idx="13">
                  <c:v>7</c:v>
                </c:pt>
                <c:pt idx="14">
                  <c:v>6</c:v>
                </c:pt>
                <c:pt idx="15">
                  <c:v>5</c:v>
                </c:pt>
                <c:pt idx="16">
                  <c:v>1</c:v>
                </c:pt>
                <c:pt idx="17">
                  <c:v>3</c:v>
                </c:pt>
                <c:pt idx="18">
                  <c:v>8</c:v>
                </c:pt>
                <c:pt idx="19">
                  <c:v>5</c:v>
                </c:pt>
                <c:pt idx="20">
                  <c:v>5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5</c:v>
                </c:pt>
                <c:pt idx="25">
                  <c:v>2</c:v>
                </c:pt>
                <c:pt idx="26">
                  <c:v>1</c:v>
                </c:pt>
                <c:pt idx="27">
                  <c:v>2</c:v>
                </c:pt>
                <c:pt idx="28">
                  <c:v>0</c:v>
                </c:pt>
                <c:pt idx="29">
                  <c:v>1</c:v>
                </c:pt>
                <c:pt idx="30">
                  <c:v>1</c:v>
                </c:pt>
                <c:pt idx="31">
                  <c:v>0</c:v>
                </c:pt>
                <c:pt idx="32">
                  <c:v>0</c:v>
                </c:pt>
                <c:pt idx="33">
                  <c:v>1</c:v>
                </c:pt>
                <c:pt idx="34">
                  <c:v>0</c:v>
                </c:pt>
                <c:pt idx="35">
                  <c:v>0</c:v>
                </c:pt>
                <c:pt idx="36">
                  <c:v>1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A2D-4343-A4E0-6851B20CFBC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Würzburg'!$L$17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Würzburg'!$K$18:$K$27</c:f>
              <c:strCache>
                <c:ptCount val="10"/>
                <c:pt idx="0">
                  <c:v>Lopez-Richard, V</c:v>
                </c:pt>
                <c:pt idx="1">
                  <c:v>MARQUES, GE</c:v>
                </c:pt>
                <c:pt idx="2">
                  <c:v>Worschech, L</c:v>
                </c:pt>
                <c:pt idx="3">
                  <c:v>Castelano, LK</c:v>
                </c:pt>
                <c:pt idx="4">
                  <c:v>Hartmann, F</c:v>
                </c:pt>
                <c:pt idx="5">
                  <c:v>Dias, MRS</c:v>
                </c:pt>
                <c:pt idx="6">
                  <c:v>Hofling, S</c:v>
                </c:pt>
                <c:pt idx="7">
                  <c:v>Kamp, M</c:v>
                </c:pt>
                <c:pt idx="8">
                  <c:v>Alves, FM</c:v>
                </c:pt>
                <c:pt idx="9">
                  <c:v>Bougerol, C</c:v>
                </c:pt>
              </c:strCache>
            </c:strRef>
          </c:cat>
          <c:val>
            <c:numRef>
              <c:f>'Univ Würzburg'!$L$18:$L$27</c:f>
              <c:numCache>
                <c:formatCode>General</c:formatCode>
                <c:ptCount val="10"/>
                <c:pt idx="0">
                  <c:v>8</c:v>
                </c:pt>
                <c:pt idx="1">
                  <c:v>7</c:v>
                </c:pt>
                <c:pt idx="2">
                  <c:v>7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40-497B-A51C-5FD4DE7AE1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Área!$C$1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Área!$B$2:$B$11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chemistry</c:v>
                </c:pt>
                <c:pt idx="3">
                  <c:v>engineering</c:v>
                </c:pt>
                <c:pt idx="4">
                  <c:v>plant sciences</c:v>
                </c:pt>
                <c:pt idx="5">
                  <c:v>environmental sciences &amp; ecology</c:v>
                </c:pt>
                <c:pt idx="6">
                  <c:v>biochemistry &amp; molecular biology</c:v>
                </c:pt>
                <c:pt idx="7">
                  <c:v>science &amp; technology - other topics</c:v>
                </c:pt>
                <c:pt idx="8">
                  <c:v>electrochemistry</c:v>
                </c:pt>
                <c:pt idx="9">
                  <c:v>operations research &amp; management science</c:v>
                </c:pt>
              </c:strCache>
            </c:strRef>
          </c:cat>
          <c:val>
            <c:numRef>
              <c:f>Área!$C$2:$C$11</c:f>
              <c:numCache>
                <c:formatCode>General</c:formatCode>
                <c:ptCount val="10"/>
                <c:pt idx="0">
                  <c:v>63</c:v>
                </c:pt>
                <c:pt idx="1">
                  <c:v>59</c:v>
                </c:pt>
                <c:pt idx="2">
                  <c:v>58</c:v>
                </c:pt>
                <c:pt idx="3">
                  <c:v>34</c:v>
                </c:pt>
                <c:pt idx="4">
                  <c:v>29</c:v>
                </c:pt>
                <c:pt idx="5">
                  <c:v>28</c:v>
                </c:pt>
                <c:pt idx="6">
                  <c:v>26</c:v>
                </c:pt>
                <c:pt idx="7">
                  <c:v>24</c:v>
                </c:pt>
                <c:pt idx="8">
                  <c:v>22</c:v>
                </c:pt>
                <c:pt idx="9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5B-4AFE-8052-88058FB072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Área!$C$1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Área!$B$2:$B$11</c:f>
              <c:strCache>
                <c:ptCount val="10"/>
                <c:pt idx="0">
                  <c:v>materials science</c:v>
                </c:pt>
                <c:pt idx="1">
                  <c:v>chemistry</c:v>
                </c:pt>
                <c:pt idx="2">
                  <c:v>physics</c:v>
                </c:pt>
                <c:pt idx="3">
                  <c:v>engineering</c:v>
                </c:pt>
                <c:pt idx="4">
                  <c:v>genetics &amp; heredity</c:v>
                </c:pt>
                <c:pt idx="5">
                  <c:v>metallurgy &amp; metallurgical engineering</c:v>
                </c:pt>
                <c:pt idx="6">
                  <c:v>science &amp; technology - other topics</c:v>
                </c:pt>
                <c:pt idx="7">
                  <c:v>biochemistry &amp; molecular biology</c:v>
                </c:pt>
                <c:pt idx="8">
                  <c:v>environmental sciences &amp; ecology</c:v>
                </c:pt>
                <c:pt idx="9">
                  <c:v>evolutionary biology</c:v>
                </c:pt>
              </c:strCache>
            </c:strRef>
          </c:cat>
          <c:val>
            <c:numRef>
              <c:f>Área!$C$2:$C$11</c:f>
              <c:numCache>
                <c:formatCode>General</c:formatCode>
                <c:ptCount val="10"/>
                <c:pt idx="0">
                  <c:v>95</c:v>
                </c:pt>
                <c:pt idx="1">
                  <c:v>72</c:v>
                </c:pt>
                <c:pt idx="2">
                  <c:v>71</c:v>
                </c:pt>
                <c:pt idx="3">
                  <c:v>27</c:v>
                </c:pt>
                <c:pt idx="4">
                  <c:v>26</c:v>
                </c:pt>
                <c:pt idx="5">
                  <c:v>26</c:v>
                </c:pt>
                <c:pt idx="6">
                  <c:v>26</c:v>
                </c:pt>
                <c:pt idx="7">
                  <c:v>23</c:v>
                </c:pt>
                <c:pt idx="8">
                  <c:v>9</c:v>
                </c:pt>
                <c:pt idx="9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4E-440B-99BD-4E2E530370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'Palavra-chave'!$C$1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'Palavra-chave'!$B$2:$B$11</c:f>
              <c:strCache>
                <c:ptCount val="10"/>
                <c:pt idx="0">
                  <c:v>photoluminescence</c:v>
                </c:pt>
                <c:pt idx="1">
                  <c:v>simulation</c:v>
                </c:pt>
                <c:pt idx="2">
                  <c:v>spintronics</c:v>
                </c:pt>
                <c:pt idx="3">
                  <c:v>workload control</c:v>
                </c:pt>
                <c:pt idx="4">
                  <c:v>mice</c:v>
                </c:pt>
                <c:pt idx="5">
                  <c:v>taxonomy</c:v>
                </c:pt>
                <c:pt idx="6">
                  <c:v>water splitting</c:v>
                </c:pt>
                <c:pt idx="7">
                  <c:v>anxiety</c:v>
                </c:pt>
                <c:pt idx="8">
                  <c:v>brazil</c:v>
                </c:pt>
                <c:pt idx="9">
                  <c:v>elevated plus-maze</c:v>
                </c:pt>
              </c:strCache>
            </c:strRef>
          </c:cat>
          <c:val>
            <c:numRef>
              <c:f>'Palavra-chave'!$C$2:$C$11</c:f>
              <c:numCache>
                <c:formatCode>General</c:formatCode>
                <c:ptCount val="10"/>
                <c:pt idx="0">
                  <c:v>10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09-4EFC-AAC1-5BF55332BD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'Palavra-chave'!$C$1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'Palavra-chave'!$B$2:$B$11</c:f>
              <c:strCache>
                <c:ptCount val="10"/>
                <c:pt idx="0">
                  <c:v>friction spot welding</c:v>
                </c:pt>
                <c:pt idx="1">
                  <c:v>fish</c:v>
                </c:pt>
                <c:pt idx="2">
                  <c:v>aluminum</c:v>
                </c:pt>
                <c:pt idx="3">
                  <c:v>fish cytogenetics</c:v>
                </c:pt>
                <c:pt idx="4">
                  <c:v>microstructure</c:v>
                </c:pt>
                <c:pt idx="5">
                  <c:v>nucleation</c:v>
                </c:pt>
                <c:pt idx="6">
                  <c:v>crystal growth</c:v>
                </c:pt>
                <c:pt idx="7">
                  <c:v>glass</c:v>
                </c:pt>
                <c:pt idx="8">
                  <c:v>welding</c:v>
                </c:pt>
                <c:pt idx="9">
                  <c:v>crystallization</c:v>
                </c:pt>
              </c:strCache>
            </c:strRef>
          </c:cat>
          <c:val>
            <c:numRef>
              <c:f>'Palavra-chave'!$C$2:$C$11</c:f>
              <c:numCache>
                <c:formatCode>General</c:formatCode>
                <c:ptCount val="10"/>
                <c:pt idx="0">
                  <c:v>13</c:v>
                </c:pt>
                <c:pt idx="1">
                  <c:v>10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BC-4476-A73B-508E652E95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Instituições!$C$1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Instituições!$B$2:$B$11</c:f>
              <c:strCache>
                <c:ptCount val="10"/>
                <c:pt idx="0">
                  <c:v>University of Nottingham</c:v>
                </c:pt>
                <c:pt idx="1">
                  <c:v>University of Cambridge</c:v>
                </c:pt>
                <c:pt idx="2">
                  <c:v>University of Sheffield</c:v>
                </c:pt>
                <c:pt idx="3">
                  <c:v>Royal Botanic Gardens (KEW)</c:v>
                </c:pt>
                <c:pt idx="4">
                  <c:v>University of Manchester</c:v>
                </c:pt>
                <c:pt idx="5">
                  <c:v>Lancaster University</c:v>
                </c:pt>
                <c:pt idx="6">
                  <c:v>Manchester Metropolitan University (MMU)</c:v>
                </c:pt>
                <c:pt idx="7">
                  <c:v>University of Oxford</c:v>
                </c:pt>
                <c:pt idx="8">
                  <c:v>University of Bath</c:v>
                </c:pt>
                <c:pt idx="9">
                  <c:v>University of Birmingham</c:v>
                </c:pt>
              </c:strCache>
            </c:strRef>
          </c:cat>
          <c:val>
            <c:numRef>
              <c:f>Instituições!$C$2:$C$11</c:f>
              <c:numCache>
                <c:formatCode>General</c:formatCode>
                <c:ptCount val="10"/>
                <c:pt idx="0">
                  <c:v>44</c:v>
                </c:pt>
                <c:pt idx="1">
                  <c:v>21</c:v>
                </c:pt>
                <c:pt idx="2">
                  <c:v>20</c:v>
                </c:pt>
                <c:pt idx="3">
                  <c:v>19</c:v>
                </c:pt>
                <c:pt idx="4">
                  <c:v>19</c:v>
                </c:pt>
                <c:pt idx="5">
                  <c:v>18</c:v>
                </c:pt>
                <c:pt idx="6">
                  <c:v>16</c:v>
                </c:pt>
                <c:pt idx="7">
                  <c:v>16</c:v>
                </c:pt>
                <c:pt idx="8">
                  <c:v>13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D4-4761-AD45-3E31D01794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9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0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5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6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67DD43D-0AD9-4AC5-A8E7-23D914F9A4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BB2BE93-B0FB-405B-96A4-4E62F35CEC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AEFB4-2E3E-4F1A-84C4-150DF81B3630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31CC414-7C2E-47DA-ACCF-89D061006B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39788BB-CA15-4ECC-840F-0BA60AB026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1FE9C-1110-45B4-AF76-23A5EBFC96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6421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508CA-46D3-4C37-91F8-2232D5064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85A670-E8B0-4813-BE89-6FE913FC7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BFEA9F-4FB0-4BC2-BFAF-65A5A64705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EB738D-FD37-4B62-A88D-E69F5EB38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6B69C5-58BB-4980-A415-F9DC9ECD6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93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61C8D8-5CDD-42C7-899C-10D586209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E038D0-B0A0-47BB-BC35-AF9551149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BD60C1-A303-4000-95CD-B4F9991D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077098-9183-4D86-8624-B9B3649D1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B4118D-8B90-4A1B-98D3-2B36DFA8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01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5888C0-264D-4D19-B5EF-6A5101557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C085566-8DEC-4AA5-AAFE-C379FEBCC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74E429-0635-4621-B970-F0870B90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99EA12-C186-4D43-A4B4-1F09A9042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952C28-619D-4E26-8E22-133CF358F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29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D02408-A5A8-41D6-93F9-0E1DF9D0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4BF4D2-C1E7-46B7-BE7A-E7342D5EA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BE2333-BDC1-4796-9B84-BD8BFC56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B14D8A-AC69-4317-BFFC-268C7E2D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0A5095-C94E-4968-9048-5AB0A830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15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9BD29-FC06-4D6F-8A9F-00188DA19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C1E6A5-0883-4EFF-9D10-362C44177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E75043-35C9-44B2-BC35-BD508903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8FF212-37FD-4C07-BC09-A1E46079A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9831DC-0303-42F9-9E3B-6605D9EA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670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6F57A-AE5D-40E3-A6B2-65FFAED60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9521AD-B847-4759-8C39-BE7F41DAFB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2D1B613-7DFA-4A26-A01C-7E023B4AA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AC2D94-DB8B-4954-B027-9B09CF580C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970426-9EDE-4297-A043-15204BC1C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D2DACF-844F-49E5-BCEA-3BCBCC361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508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984152-00E1-456A-A75D-A6C777296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CFD734-AB23-43F1-9476-EDDF8ECB2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B0EBFD6-282F-4197-971C-EEDD4DEFD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31831F0-B54D-4E32-8C48-85FB392C2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0E2EB79-429E-4555-89DD-9D2B4AF8EA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26E8B8F-5FF6-4B36-AB81-3F6E25029E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51F98D5-0020-4F59-BEFD-ADA224FD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F5F6203-AD7A-495C-9CDC-4C067E14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68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7FA788-73DE-493A-8F32-95C90FDFA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81949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C066B1-5B68-48A2-A052-D424678112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E920DB5-1A77-4FBE-A800-208D6BFFE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0700394-BABF-42E5-8A85-A18BFF95A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34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87B1C-EE6E-46BA-9635-CA560DEFA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3B07AF-6723-474F-BDF2-EC75F3D69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DB9CB9-CBAA-42FE-85D2-F5A986DDC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31A1D10-D259-4548-9268-1381A2C935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2960FD-EE1F-4BA8-A90A-1A3E00861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F420A1A-4022-4F23-A894-D03E2C219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7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3BF50-EFCD-4530-87AC-C5CBEB0A3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4EFB6B5-588B-440F-8986-93419778D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6045695-B4C0-402D-8F59-89C0BA9DD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BF31E9-BA18-4FFC-90D0-D571856B9B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6/20/2018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A331A5-915E-42EC-ABA2-76C30E7A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CB02DA-9E33-4101-A457-AA310A6D0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7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43345B4-8343-46F3-ADDB-7C2E04C7B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9DCCFBA9-0394-4DE1-8E50-8C4C7A145966}"/>
              </a:ext>
            </a:extLst>
          </p:cNvPr>
          <p:cNvSpPr/>
          <p:nvPr userDrawn="1"/>
        </p:nvSpPr>
        <p:spPr>
          <a:xfrm>
            <a:off x="9858714" y="6509419"/>
            <a:ext cx="72521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/>
              </a:rPr>
              <a:t>SPDI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92411FB-D4A6-4C7D-B594-BC3504D747E0}"/>
              </a:ext>
            </a:extLst>
          </p:cNvPr>
          <p:cNvSpPr/>
          <p:nvPr userDrawn="1"/>
        </p:nvSpPr>
        <p:spPr>
          <a:xfrm>
            <a:off x="10636476" y="6508604"/>
            <a:ext cx="725212" cy="2952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 panose="020B0606030504020204"/>
              </a:rPr>
              <a:t>SRInter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4E579F7-C1AC-467F-9898-47A248DD9727}"/>
              </a:ext>
            </a:extLst>
          </p:cNvPr>
          <p:cNvSpPr/>
          <p:nvPr userDrawn="1"/>
        </p:nvSpPr>
        <p:spPr>
          <a:xfrm>
            <a:off x="11414238" y="6508604"/>
            <a:ext cx="725212" cy="2952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Open Sans" panose="020B0606030504020204"/>
              </a:rPr>
              <a:t>UFSCar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34A053F8-B9AC-4029-850C-836521C586BB}"/>
              </a:ext>
            </a:extLst>
          </p:cNvPr>
          <p:cNvSpPr/>
          <p:nvPr userDrawn="1"/>
        </p:nvSpPr>
        <p:spPr>
          <a:xfrm>
            <a:off x="52550" y="6509419"/>
            <a:ext cx="456147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Fonte: </a:t>
            </a:r>
            <a:r>
              <a:rPr lang="pt-BR" sz="1400" b="0" dirty="0" err="1">
                <a:solidFill>
                  <a:schemeClr val="tx1"/>
                </a:solidFill>
                <a:latin typeface="Open Sans" panose="020B0606030504020204"/>
              </a:rPr>
              <a:t>WoS</a:t>
            </a:r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, dados coletados em 25/04/2018</a:t>
            </a:r>
          </a:p>
        </p:txBody>
      </p:sp>
    </p:spTree>
    <p:extLst>
      <p:ext uri="{BB962C8B-B14F-4D97-AF65-F5344CB8AC3E}">
        <p14:creationId xmlns:p14="http://schemas.microsoft.com/office/powerpoint/2010/main" val="345333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Open Sans" panose="020B06060305040202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na Web </a:t>
            </a:r>
            <a:r>
              <a:rPr lang="pt-BR" sz="2000" dirty="0" err="1"/>
              <a:t>of</a:t>
            </a:r>
            <a:r>
              <a:rPr lang="pt-BR" sz="2000" dirty="0"/>
              <a:t> Science, em colaboração internacional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1C57B0F2-D40D-455A-A22F-49D16F5413EC}"/>
              </a:ext>
            </a:extLst>
          </p:cNvPr>
          <p:cNvSpPr/>
          <p:nvPr/>
        </p:nvSpPr>
        <p:spPr>
          <a:xfrm rot="5400000">
            <a:off x="2633328" y="3384575"/>
            <a:ext cx="829341" cy="60960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17A6A0E-9CDA-47AF-BAA7-1478E9B16A0C}"/>
              </a:ext>
            </a:extLst>
          </p:cNvPr>
          <p:cNvSpPr txBox="1"/>
          <p:nvPr/>
        </p:nvSpPr>
        <p:spPr>
          <a:xfrm>
            <a:off x="425182" y="883519"/>
            <a:ext cx="113416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18.264 </a:t>
            </a:r>
            <a:r>
              <a:rPr lang="pt-BR" sz="2000" dirty="0" err="1">
                <a:latin typeface="Open Sans" panose="020B0606030504020204"/>
              </a:rPr>
              <a:t>papers</a:t>
            </a:r>
            <a:r>
              <a:rPr lang="pt-BR" sz="2000" dirty="0">
                <a:latin typeface="Open Sans" panose="020B0606030504020204"/>
              </a:rPr>
              <a:t> (25/04/2018)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 err="1">
                <a:latin typeface="Open Sans" panose="020B0606030504020204"/>
              </a:rPr>
              <a:t>Article</a:t>
            </a:r>
            <a:r>
              <a:rPr lang="pt-BR" sz="2000" dirty="0">
                <a:latin typeface="Open Sans" panose="020B0606030504020204"/>
              </a:rPr>
              <a:t>, </a:t>
            </a:r>
            <a:r>
              <a:rPr lang="pt-BR" sz="2000" dirty="0" err="1">
                <a:latin typeface="Open Sans" panose="020B0606030504020204"/>
              </a:rPr>
              <a:t>Letters</a:t>
            </a:r>
            <a:r>
              <a:rPr lang="pt-BR" sz="2000" dirty="0">
                <a:latin typeface="Open Sans" panose="020B0606030504020204"/>
              </a:rPr>
              <a:t>, Notes, Reviews (</a:t>
            </a:r>
            <a:r>
              <a:rPr lang="pt-BR" sz="2000" dirty="0" err="1">
                <a:latin typeface="Open Sans" panose="020B0606030504020204"/>
              </a:rPr>
              <a:t>Proceedings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excluded</a:t>
            </a:r>
            <a:r>
              <a:rPr lang="pt-BR" sz="2000" dirty="0">
                <a:latin typeface="Open Sans" panose="020B0606030504020204"/>
              </a:rPr>
              <a:t>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OG=(universidade federal de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) </a:t>
            </a:r>
            <a:r>
              <a:rPr lang="pt-BR" sz="2000" dirty="0" err="1">
                <a:latin typeface="Open Sans" panose="020B0606030504020204"/>
              </a:rPr>
              <a:t>or</a:t>
            </a:r>
            <a:r>
              <a:rPr lang="pt-BR" sz="2000" dirty="0">
                <a:latin typeface="Open Sans" panose="020B0606030504020204"/>
              </a:rPr>
              <a:t> OO=(</a:t>
            </a:r>
            <a:r>
              <a:rPr lang="pt-BR" sz="2000" dirty="0" err="1">
                <a:latin typeface="Open Sans" panose="020B0606030504020204"/>
              </a:rPr>
              <a:t>desufscar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fdn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fundacao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san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ufscar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s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soa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ufscar</a:t>
            </a:r>
            <a:r>
              <a:rPr lang="pt-BR" sz="2000" dirty="0">
                <a:latin typeface="Open Sans" panose="020B060603050402020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69296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7314BA-8109-41B7-8793-180A6E1FA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Universität</a:t>
            </a:r>
            <a:r>
              <a:rPr lang="pt-BR" dirty="0"/>
              <a:t> Rostock,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C4B9A739-72B7-4AA1-AB6C-737DF82484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8983967"/>
              </p:ext>
            </p:extLst>
          </p:nvPr>
        </p:nvGraphicFramePr>
        <p:xfrm>
          <a:off x="829344" y="883518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C4B9A739-72B7-4AA1-AB6C-737DF82484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0656868"/>
              </p:ext>
            </p:extLst>
          </p:nvPr>
        </p:nvGraphicFramePr>
        <p:xfrm>
          <a:off x="829342" y="883517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66091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8C612-CCCE-4044-B07B-6BF31B4CB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Universität</a:t>
            </a:r>
            <a:r>
              <a:rPr lang="pt-BR" dirty="0"/>
              <a:t> Rostock,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9C41F1D-0A38-4BA0-A4D1-C8AC3C2F4F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4310159"/>
              </p:ext>
            </p:extLst>
          </p:nvPr>
        </p:nvGraphicFramePr>
        <p:xfrm>
          <a:off x="829345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9C41F1D-0A38-4BA0-A4D1-C8AC3C2F4F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4727845"/>
              </p:ext>
            </p:extLst>
          </p:nvPr>
        </p:nvGraphicFramePr>
        <p:xfrm>
          <a:off x="829341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9951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3B3F9D-B345-4594-AA58-D91E54A59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Universität</a:t>
            </a:r>
            <a:r>
              <a:rPr lang="pt-BR" dirty="0"/>
              <a:t> Rostock,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FB4A367-F7D8-4208-A8C4-3047C40F9C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091697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FB4A367-F7D8-4208-A8C4-3047C40F9C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1640688"/>
              </p:ext>
            </p:extLst>
          </p:nvPr>
        </p:nvGraphicFramePr>
        <p:xfrm>
          <a:off x="829342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989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FBF55F96-ECC8-477F-B260-2D2608614C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923018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ítulo 1">
            <a:extLst>
              <a:ext uri="{FF2B5EF4-FFF2-40B4-BE49-F238E27FC236}">
                <a16:creationId xmlns:a16="http://schemas.microsoft.com/office/drawing/2014/main" id="{4C56218F-5972-4543-8CF7-4D784619A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Universität</a:t>
            </a:r>
            <a:r>
              <a:rPr lang="pt-BR" dirty="0"/>
              <a:t> </a:t>
            </a:r>
            <a:r>
              <a:rPr lang="pt-BR" dirty="0" err="1"/>
              <a:t>Jena</a:t>
            </a:r>
            <a:r>
              <a:rPr lang="pt-BR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FBF55F96-ECC8-477F-B260-2D2608614C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1653638"/>
              </p:ext>
            </p:extLst>
          </p:nvPr>
        </p:nvGraphicFramePr>
        <p:xfrm>
          <a:off x="829342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8794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31511BC-2A39-4CB5-B180-189B054CEC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7166084"/>
              </p:ext>
            </p:extLst>
          </p:nvPr>
        </p:nvGraphicFramePr>
        <p:xfrm>
          <a:off x="829344" y="883519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Título 1">
            <a:extLst>
              <a:ext uri="{FF2B5EF4-FFF2-40B4-BE49-F238E27FC236}">
                <a16:creationId xmlns:a16="http://schemas.microsoft.com/office/drawing/2014/main" id="{30C744A0-B50F-487E-BDC5-7BC538AC1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Universität</a:t>
            </a:r>
            <a:r>
              <a:rPr lang="pt-BR" dirty="0"/>
              <a:t> </a:t>
            </a:r>
            <a:r>
              <a:rPr lang="pt-BR" dirty="0" err="1"/>
              <a:t>Jena</a:t>
            </a:r>
            <a:r>
              <a:rPr lang="pt-BR" dirty="0"/>
              <a:t>, por área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31511BC-2A39-4CB5-B180-189B054CEC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2337014"/>
              </p:ext>
            </p:extLst>
          </p:nvPr>
        </p:nvGraphicFramePr>
        <p:xfrm>
          <a:off x="829342" y="883519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532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BFCA6A-CC0E-4454-A823-9CC8677DA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Universität</a:t>
            </a:r>
            <a:r>
              <a:rPr lang="pt-BR" dirty="0"/>
              <a:t> </a:t>
            </a:r>
            <a:r>
              <a:rPr lang="pt-BR" dirty="0" err="1"/>
              <a:t>Jena</a:t>
            </a:r>
            <a:r>
              <a:rPr lang="pt-BR" dirty="0"/>
              <a:t>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B5F5B3CC-0205-45F0-B939-E893CF6A59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6107556"/>
              </p:ext>
            </p:extLst>
          </p:nvPr>
        </p:nvGraphicFramePr>
        <p:xfrm>
          <a:off x="829344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5F5B3CC-0205-45F0-B939-E893CF6A59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0660967"/>
              </p:ext>
            </p:extLst>
          </p:nvPr>
        </p:nvGraphicFramePr>
        <p:xfrm>
          <a:off x="829344" y="883519"/>
          <a:ext cx="10533312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0845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850AD0-7E3A-489D-BE9A-284242DF0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Universität</a:t>
            </a:r>
            <a:r>
              <a:rPr lang="pt-BR" dirty="0"/>
              <a:t> Bonn,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C895936-86FE-43E8-8C23-60E21A3233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412638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C895936-86FE-43E8-8C23-60E21A3233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2960830"/>
              </p:ext>
            </p:extLst>
          </p:nvPr>
        </p:nvGraphicFramePr>
        <p:xfrm>
          <a:off x="829342" y="883519"/>
          <a:ext cx="10533314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2469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D93E0-E143-45DB-BC07-4122F56C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Universität</a:t>
            </a:r>
            <a:r>
              <a:rPr lang="pt-BR" dirty="0"/>
              <a:t> Bonn,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F9B66FB-ADE8-43A9-8E97-DC2F747665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8542993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F9B66FB-ADE8-43A9-8E97-DC2F747665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0073080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1244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D93E0-E143-45DB-BC07-4122F56C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Universität</a:t>
            </a:r>
            <a:r>
              <a:rPr lang="pt-BR" dirty="0"/>
              <a:t> Bonn, por autor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8F4E4DF3-3720-4870-AE1C-EA6B2498E7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891632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D5C8532-9585-4256-AA43-B9FF5DC5D8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9784577"/>
              </p:ext>
            </p:extLst>
          </p:nvPr>
        </p:nvGraphicFramePr>
        <p:xfrm>
          <a:off x="829342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70674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DDC800-96BA-41CE-8DDD-838C9BF2E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Universität</a:t>
            </a:r>
            <a:r>
              <a:rPr lang="pt-BR" dirty="0"/>
              <a:t> Würzburg,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71031D24-AC44-46D1-8D2B-D60D9EED3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05916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1031D24-AC44-46D1-8D2B-D60D9EED3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4631963"/>
              </p:ext>
            </p:extLst>
          </p:nvPr>
        </p:nvGraphicFramePr>
        <p:xfrm>
          <a:off x="829342" y="883519"/>
          <a:ext cx="10533314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250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internacional, por país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074A89A-96A7-4E1C-B8F2-515BC427931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074A89A-96A7-4E1C-B8F2-515BC42793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7106208"/>
              </p:ext>
            </p:extLst>
          </p:nvPr>
        </p:nvGraphicFramePr>
        <p:xfrm>
          <a:off x="829342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11261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5CF426-FC3D-4494-B70D-02C8AEBF7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Universität</a:t>
            </a:r>
            <a:r>
              <a:rPr lang="pt-BR" dirty="0"/>
              <a:t> Würzburg,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1A0F41DA-F22F-4F29-BC6A-DACCB215DC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1445062"/>
              </p:ext>
            </p:extLst>
          </p:nvPr>
        </p:nvGraphicFramePr>
        <p:xfrm>
          <a:off x="829344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1A0F41DA-F22F-4F29-BC6A-DACCB215DC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6241644"/>
              </p:ext>
            </p:extLst>
          </p:nvPr>
        </p:nvGraphicFramePr>
        <p:xfrm>
          <a:off x="829344" y="883519"/>
          <a:ext cx="10533312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46688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1AADE9-3DF9-46F0-9B92-E0602DFA2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Universität</a:t>
            </a:r>
            <a:r>
              <a:rPr lang="pt-BR" dirty="0"/>
              <a:t> Würzburg,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F055633-BEF8-488C-8D55-F52C1D02C5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7242474"/>
              </p:ext>
            </p:extLst>
          </p:nvPr>
        </p:nvGraphicFramePr>
        <p:xfrm>
          <a:off x="829341" y="883519"/>
          <a:ext cx="10536864" cy="514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F055633-BEF8-488C-8D55-F52C1D02C5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0994814"/>
              </p:ext>
            </p:extLst>
          </p:nvPr>
        </p:nvGraphicFramePr>
        <p:xfrm>
          <a:off x="825795" y="883519"/>
          <a:ext cx="10536864" cy="514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07811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Agrupar 17">
            <a:extLst>
              <a:ext uri="{FF2B5EF4-FFF2-40B4-BE49-F238E27FC236}">
                <a16:creationId xmlns:a16="http://schemas.microsoft.com/office/drawing/2014/main" id="{7976DED0-609F-4DA4-9FE9-CF783015C145}"/>
              </a:ext>
            </a:extLst>
          </p:cNvPr>
          <p:cNvGrpSpPr/>
          <p:nvPr/>
        </p:nvGrpSpPr>
        <p:grpSpPr>
          <a:xfrm>
            <a:off x="-2" y="-1"/>
            <a:ext cx="12181492" cy="6847247"/>
            <a:chOff x="-2" y="-1"/>
            <a:chExt cx="12181492" cy="6847247"/>
          </a:xfrm>
          <a:solidFill>
            <a:schemeClr val="bg1"/>
          </a:solidFill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E16FB194-A412-4AD8-9E53-490C1057A5E1}"/>
                </a:ext>
              </a:extLst>
            </p:cNvPr>
            <p:cNvGrpSpPr/>
            <p:nvPr/>
          </p:nvGrpSpPr>
          <p:grpSpPr>
            <a:xfrm>
              <a:off x="-2" y="2365744"/>
              <a:ext cx="12181369" cy="4481502"/>
              <a:chOff x="-2" y="2365744"/>
              <a:chExt cx="12181369" cy="4481502"/>
            </a:xfrm>
            <a:grpFill/>
          </p:grpSpPr>
          <p:sp>
            <p:nvSpPr>
              <p:cNvPr id="22" name="Retângulo 21">
                <a:extLst>
                  <a:ext uri="{FF2B5EF4-FFF2-40B4-BE49-F238E27FC236}">
                    <a16:creationId xmlns:a16="http://schemas.microsoft.com/office/drawing/2014/main" id="{D936A578-C1A1-4B13-A084-B0DBA5A1F6A6}"/>
                  </a:ext>
                </a:extLst>
              </p:cNvPr>
              <p:cNvSpPr/>
              <p:nvPr/>
            </p:nvSpPr>
            <p:spPr>
              <a:xfrm rot="5400000">
                <a:off x="5676011" y="341892"/>
                <a:ext cx="829341" cy="12181367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" name="Retângulo 22">
                <a:extLst>
                  <a:ext uri="{FF2B5EF4-FFF2-40B4-BE49-F238E27FC236}">
                    <a16:creationId xmlns:a16="http://schemas.microsoft.com/office/drawing/2014/main" id="{C5816D09-4EAC-4360-997D-FF9BA91A5C26}"/>
                  </a:ext>
                </a:extLst>
              </p:cNvPr>
              <p:cNvSpPr/>
              <p:nvPr/>
            </p:nvSpPr>
            <p:spPr>
              <a:xfrm>
                <a:off x="0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4" name="Retângulo 23">
                <a:extLst>
                  <a:ext uri="{FF2B5EF4-FFF2-40B4-BE49-F238E27FC236}">
                    <a16:creationId xmlns:a16="http://schemas.microsoft.com/office/drawing/2014/main" id="{CFAE87B3-9736-46BE-8028-9D1F9C88C57E}"/>
                  </a:ext>
                </a:extLst>
              </p:cNvPr>
              <p:cNvSpPr/>
              <p:nvPr/>
            </p:nvSpPr>
            <p:spPr>
              <a:xfrm>
                <a:off x="11352026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452FB54A-BDFE-4E9C-8675-C399AD9103BF}"/>
                </a:ext>
              </a:extLst>
            </p:cNvPr>
            <p:cNvSpPr/>
            <p:nvPr/>
          </p:nvSpPr>
          <p:spPr>
            <a:xfrm>
              <a:off x="0" y="1"/>
              <a:ext cx="414672" cy="883518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14C99F2B-1D9B-4797-A697-285E27454C92}"/>
                </a:ext>
              </a:extLst>
            </p:cNvPr>
            <p:cNvSpPr/>
            <p:nvPr/>
          </p:nvSpPr>
          <p:spPr>
            <a:xfrm>
              <a:off x="11766818" y="-1"/>
              <a:ext cx="414672" cy="883519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2" name="Título 1">
            <a:extLst>
              <a:ext uri="{FF2B5EF4-FFF2-40B4-BE49-F238E27FC236}">
                <a16:creationId xmlns:a16="http://schemas.microsoft.com/office/drawing/2014/main" id="{A66ED242-DB48-42EB-967E-7FA556E3599D}"/>
              </a:ext>
            </a:extLst>
          </p:cNvPr>
          <p:cNvSpPr txBox="1">
            <a:spLocks/>
          </p:cNvSpPr>
          <p:nvPr/>
        </p:nvSpPr>
        <p:spPr>
          <a:xfrm>
            <a:off x="829341" y="53164"/>
            <a:ext cx="10522685" cy="6751672"/>
          </a:xfrm>
          <a:prstGeom prst="rect">
            <a:avLst/>
          </a:prstGeom>
          <a:noFill/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UFSCar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Universidade Federal de São Carlos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SPDI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Planejamento e Desenvolvimento Institucionais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SRInter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Relações Internacionais</a:t>
            </a: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Planejamento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Leandro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Innocentini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Lopes de Faria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Maria Estela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Antonioli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Pisani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Canevarolo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Execução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Felipe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Nachabe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dos Santos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Janine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Massarin</a:t>
            </a:r>
            <a:r>
              <a:rPr lang="pt-BR" cap="non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Figueiredo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3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Alemanha,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E139665-C567-47D4-84A9-876EFF9BF0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9025204"/>
              </p:ext>
            </p:extLst>
          </p:nvPr>
        </p:nvGraphicFramePr>
        <p:xfrm>
          <a:off x="829343" y="883519"/>
          <a:ext cx="10533315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7E139665-C567-47D4-84A9-876EFF9BF0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500032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44933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Alemanha, por área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D9FA9709-98BC-4FC2-AC16-11EE6C050B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296649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49D5F37-3331-4AD4-9336-4DF0E56FF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7530742"/>
              </p:ext>
            </p:extLst>
          </p:nvPr>
        </p:nvGraphicFramePr>
        <p:xfrm>
          <a:off x="829342" y="883518"/>
          <a:ext cx="10533314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5827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AAAA5AA0-F27D-4782-B9B9-739C6CBEF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9664557"/>
              </p:ext>
            </p:extLst>
          </p:nvPr>
        </p:nvGraphicFramePr>
        <p:xfrm>
          <a:off x="829345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Título 22">
            <a:extLst>
              <a:ext uri="{FF2B5EF4-FFF2-40B4-BE49-F238E27FC236}">
                <a16:creationId xmlns:a16="http://schemas.microsoft.com/office/drawing/2014/main" id="{A0ED7597-D9D7-4EFA-BB10-40EEF810A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Alemanha, por palavra-chave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AAAA5AA0-F27D-4782-B9B9-739C6CBEF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8761695"/>
              </p:ext>
            </p:extLst>
          </p:nvPr>
        </p:nvGraphicFramePr>
        <p:xfrm>
          <a:off x="829341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95011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9538D-87B3-4287-B7B0-94EC3EC6A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instituições da Alemanha, por instituição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EC07A13-601B-4802-BFE9-497E1860BF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5558801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EC07A13-601B-4802-BFE9-497E1860BF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6092840"/>
              </p:ext>
            </p:extLst>
          </p:nvPr>
        </p:nvGraphicFramePr>
        <p:xfrm>
          <a:off x="829342" y="883518"/>
          <a:ext cx="10533314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69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EE9342-3797-4807-BB3D-A2B8F700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Helmholtz-Zentrum</a:t>
            </a:r>
            <a:r>
              <a:rPr lang="pt-BR" dirty="0"/>
              <a:t> </a:t>
            </a:r>
            <a:r>
              <a:rPr lang="pt-BR" dirty="0" err="1"/>
              <a:t>Geesthacht</a:t>
            </a:r>
            <a:r>
              <a:rPr lang="pt-BR" dirty="0"/>
              <a:t> (HZG),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E203A1DF-B454-4F5E-9E27-E25EF11B00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88560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203A1DF-B454-4F5E-9E27-E25EF11B00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4867261"/>
              </p:ext>
            </p:extLst>
          </p:nvPr>
        </p:nvGraphicFramePr>
        <p:xfrm>
          <a:off x="829342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0967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C6DCEA-2503-4FEC-89B9-EA49385C2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Helmholtz-Zentrum</a:t>
            </a:r>
            <a:r>
              <a:rPr lang="pt-BR" dirty="0"/>
              <a:t> </a:t>
            </a:r>
            <a:r>
              <a:rPr lang="pt-BR" dirty="0" err="1"/>
              <a:t>Geesthacht</a:t>
            </a:r>
            <a:r>
              <a:rPr lang="pt-BR" dirty="0"/>
              <a:t> (HZG),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7CB220C-9925-422E-AF1D-901B9C28E2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475210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7CB220C-9925-422E-AF1D-901B9C28E2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1762586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90420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92EB4D-8D3A-4A99-B829-C415F8D87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Helmholtz-Zentrum</a:t>
            </a:r>
            <a:r>
              <a:rPr lang="pt-BR" dirty="0"/>
              <a:t> </a:t>
            </a:r>
            <a:r>
              <a:rPr lang="pt-BR" dirty="0" err="1"/>
              <a:t>Geesthacht</a:t>
            </a:r>
            <a:r>
              <a:rPr lang="pt-BR" dirty="0"/>
              <a:t> (HZG),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7965732E-2A63-403F-A7DC-BFBBD4CCDB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6837020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965732E-2A63-403F-A7DC-BFBBD4CCDB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9711593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694089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a 2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302</TotalTime>
  <Words>368</Words>
  <Application>Microsoft Office PowerPoint</Application>
  <PresentationFormat>Widescreen</PresentationFormat>
  <Paragraphs>44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7" baseType="lpstr">
      <vt:lpstr>Arial</vt:lpstr>
      <vt:lpstr>Calibri</vt:lpstr>
      <vt:lpstr>Open Sans</vt:lpstr>
      <vt:lpstr>Wingdings</vt:lpstr>
      <vt:lpstr>Tema do Office</vt:lpstr>
      <vt:lpstr>Publicações da UFSCar na Web of Science, em colaboração internacional</vt:lpstr>
      <vt:lpstr>Publicações da UFSCar em colaboração internacional, por país</vt:lpstr>
      <vt:lpstr>Publicações da UFSCar em colaboração com instituições da Alemanha, por ano</vt:lpstr>
      <vt:lpstr>Publicações da UFSCar em colaboração com instituições da Alemanha, por área</vt:lpstr>
      <vt:lpstr>Publicações da UFSCar em colaboração com instituições da Alemanha, por palavra-chave</vt:lpstr>
      <vt:lpstr>Publicações da UFSCar em colaboração com instituições da Alemanha, por instituição</vt:lpstr>
      <vt:lpstr>Publicações da UFSCar em colaboração com Helmholtz-Zentrum Geesthacht (HZG), por ano</vt:lpstr>
      <vt:lpstr>Publicações da UFSCar em colaboração com Helmholtz-Zentrum Geesthacht (HZG), por área</vt:lpstr>
      <vt:lpstr>Publicações da UFSCar em colaboração com Helmholtz-Zentrum Geesthacht (HZG), por autor</vt:lpstr>
      <vt:lpstr>Publicações da UFSCar em colaboração com Universität Rostock, por ano</vt:lpstr>
      <vt:lpstr>Publicações da UFSCar em colaboração com Universität Rostock, por área</vt:lpstr>
      <vt:lpstr>Publicações da UFSCar em colaboração com Universität Rostock, por autor</vt:lpstr>
      <vt:lpstr>Publicações da UFSCar em colaboração com Universität Jena, por ano</vt:lpstr>
      <vt:lpstr>Publicações da UFSCar em colaboração com Universität Jena, por área</vt:lpstr>
      <vt:lpstr>Publicações da UFSCar em colaboração com Universität Jena, por autor</vt:lpstr>
      <vt:lpstr>Publicações da UFSCar em colaboração com Universität Bonn, por ano</vt:lpstr>
      <vt:lpstr>Publicações da UFSCar em colaboração com Universität Bonn, por área</vt:lpstr>
      <vt:lpstr>Publicações da UFSCar em colaboração com Universität Bonn, por autor</vt:lpstr>
      <vt:lpstr>Publicações da UFSCar em colaboração com Universität Würzburg, por ano</vt:lpstr>
      <vt:lpstr>Publicações da UFSCar em colaboração com Universität Würzburg, por área</vt:lpstr>
      <vt:lpstr>Publicações da UFSCar em colaboração com Universität Würzburg, por autor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Leandro Innocentini Lopes de Faria</dc:creator>
  <cp:lastModifiedBy>Estagiário SPDI 1</cp:lastModifiedBy>
  <cp:revision>44</cp:revision>
  <dcterms:created xsi:type="dcterms:W3CDTF">2018-06-12T14:18:58Z</dcterms:created>
  <dcterms:modified xsi:type="dcterms:W3CDTF">2018-06-20T13:10:27Z</dcterms:modified>
</cp:coreProperties>
</file>